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9" r:id="rId4"/>
    <p:sldId id="263" r:id="rId5"/>
    <p:sldId id="260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87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DD4BD-C556-4007-88EA-84827A433A1B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A2C942-D569-4BEE-9D3C-3F226889C387}">
      <dgm:prSet/>
      <dgm:spPr/>
      <dgm:t>
        <a:bodyPr/>
        <a:lstStyle/>
        <a:p>
          <a:r>
            <a:rPr lang="en-US" b="1" dirty="0"/>
            <a:t>BİYOÇEŞİTLİLİK EYLEM PLANI</a:t>
          </a:r>
          <a:endParaRPr lang="en-US" dirty="0"/>
        </a:p>
      </dgm:t>
    </dgm:pt>
    <dgm:pt modelId="{507CC2FD-2947-411F-AA47-1AC58DB66F1C}" type="parTrans" cxnId="{2C0F532D-414C-46E9-A970-109BF55764C1}">
      <dgm:prSet/>
      <dgm:spPr/>
      <dgm:t>
        <a:bodyPr/>
        <a:lstStyle/>
        <a:p>
          <a:endParaRPr lang="en-US"/>
        </a:p>
      </dgm:t>
    </dgm:pt>
    <dgm:pt modelId="{39054BE8-B90F-4501-9020-87641EC182A1}" type="sibTrans" cxnId="{2C0F532D-414C-46E9-A970-109BF55764C1}">
      <dgm:prSet/>
      <dgm:spPr/>
      <dgm:t>
        <a:bodyPr/>
        <a:lstStyle/>
        <a:p>
          <a:endParaRPr lang="en-US"/>
        </a:p>
      </dgm:t>
    </dgm:pt>
    <dgm:pt modelId="{69BF4081-526F-43E7-AFD4-5DBD842D5DD8}">
      <dgm:prSet/>
      <dgm:spPr/>
      <dgm:t>
        <a:bodyPr/>
        <a:lstStyle/>
        <a:p>
          <a:r>
            <a:rPr lang="tr-TR" b="1" dirty="0"/>
            <a:t>ARALIK </a:t>
          </a:r>
          <a:r>
            <a:rPr lang="en-US" b="1" dirty="0"/>
            <a:t>202</a:t>
          </a:r>
          <a:r>
            <a:rPr lang="tr-TR" b="1" dirty="0"/>
            <a:t>5</a:t>
          </a:r>
          <a:endParaRPr lang="en-US" dirty="0"/>
        </a:p>
      </dgm:t>
    </dgm:pt>
    <dgm:pt modelId="{69B74340-0888-4C5F-B8F6-46A76C9FE6DC}" type="parTrans" cxnId="{8B439E03-6847-416A-A99E-CDB3E0F2AB26}">
      <dgm:prSet/>
      <dgm:spPr/>
      <dgm:t>
        <a:bodyPr/>
        <a:lstStyle/>
        <a:p>
          <a:endParaRPr lang="en-US"/>
        </a:p>
      </dgm:t>
    </dgm:pt>
    <dgm:pt modelId="{CEC0CB15-3F03-4E22-8AEE-96E3FB4D772D}" type="sibTrans" cxnId="{8B439E03-6847-416A-A99E-CDB3E0F2AB26}">
      <dgm:prSet/>
      <dgm:spPr/>
      <dgm:t>
        <a:bodyPr/>
        <a:lstStyle/>
        <a:p>
          <a:endParaRPr lang="en-US"/>
        </a:p>
      </dgm:t>
    </dgm:pt>
    <dgm:pt modelId="{7BEFE014-6019-489B-A9AF-EC89B9D6649B}" type="pres">
      <dgm:prSet presAssocID="{151DD4BD-C556-4007-88EA-84827A433A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A91166-0B7A-4A55-A227-961A0D20A4ED}" type="pres">
      <dgm:prSet presAssocID="{98A2C942-D569-4BEE-9D3C-3F226889C387}" presName="hierRoot1" presStyleCnt="0">
        <dgm:presLayoutVars>
          <dgm:hierBranch val="init"/>
        </dgm:presLayoutVars>
      </dgm:prSet>
      <dgm:spPr/>
    </dgm:pt>
    <dgm:pt modelId="{E4845E7B-641B-47AA-9D60-4BDBF06E6C90}" type="pres">
      <dgm:prSet presAssocID="{98A2C942-D569-4BEE-9D3C-3F226889C387}" presName="rootComposite1" presStyleCnt="0"/>
      <dgm:spPr/>
    </dgm:pt>
    <dgm:pt modelId="{34422643-900D-4883-8F1C-10D2DA6C62DD}" type="pres">
      <dgm:prSet presAssocID="{98A2C942-D569-4BEE-9D3C-3F226889C387}" presName="rootText1" presStyleLbl="node0" presStyleIdx="0" presStyleCnt="2">
        <dgm:presLayoutVars>
          <dgm:chPref val="3"/>
        </dgm:presLayoutVars>
      </dgm:prSet>
      <dgm:spPr/>
    </dgm:pt>
    <dgm:pt modelId="{4C0BD4D7-6A21-472A-9E2D-1575F1A338C7}" type="pres">
      <dgm:prSet presAssocID="{98A2C942-D569-4BEE-9D3C-3F226889C387}" presName="rootConnector1" presStyleLbl="node1" presStyleIdx="0" presStyleCnt="0"/>
      <dgm:spPr/>
    </dgm:pt>
    <dgm:pt modelId="{1C2DE239-53EC-400A-BE22-52E0F2E3458B}" type="pres">
      <dgm:prSet presAssocID="{98A2C942-D569-4BEE-9D3C-3F226889C387}" presName="hierChild2" presStyleCnt="0"/>
      <dgm:spPr/>
    </dgm:pt>
    <dgm:pt modelId="{6F7D8ACF-4A10-4922-8E82-BB338768C430}" type="pres">
      <dgm:prSet presAssocID="{98A2C942-D569-4BEE-9D3C-3F226889C387}" presName="hierChild3" presStyleCnt="0"/>
      <dgm:spPr/>
    </dgm:pt>
    <dgm:pt modelId="{6BFD26B8-94DD-4F1D-BDB7-5F9DB787F0D2}" type="pres">
      <dgm:prSet presAssocID="{69BF4081-526F-43E7-AFD4-5DBD842D5DD8}" presName="hierRoot1" presStyleCnt="0">
        <dgm:presLayoutVars>
          <dgm:hierBranch val="init"/>
        </dgm:presLayoutVars>
      </dgm:prSet>
      <dgm:spPr/>
    </dgm:pt>
    <dgm:pt modelId="{61F7D6E9-704D-4EB1-B70B-01BCF4723A80}" type="pres">
      <dgm:prSet presAssocID="{69BF4081-526F-43E7-AFD4-5DBD842D5DD8}" presName="rootComposite1" presStyleCnt="0"/>
      <dgm:spPr/>
    </dgm:pt>
    <dgm:pt modelId="{6D9ECD47-FE9A-476B-A64F-E3E11CD07835}" type="pres">
      <dgm:prSet presAssocID="{69BF4081-526F-43E7-AFD4-5DBD842D5DD8}" presName="rootText1" presStyleLbl="node0" presStyleIdx="1" presStyleCnt="2">
        <dgm:presLayoutVars>
          <dgm:chPref val="3"/>
        </dgm:presLayoutVars>
      </dgm:prSet>
      <dgm:spPr/>
    </dgm:pt>
    <dgm:pt modelId="{D7AB2A6E-8A64-4E3D-A8FF-96B2863A163F}" type="pres">
      <dgm:prSet presAssocID="{69BF4081-526F-43E7-AFD4-5DBD842D5DD8}" presName="rootConnector1" presStyleLbl="node1" presStyleIdx="0" presStyleCnt="0"/>
      <dgm:spPr/>
    </dgm:pt>
    <dgm:pt modelId="{BF06B1FE-6162-4635-9088-18AF2BD72979}" type="pres">
      <dgm:prSet presAssocID="{69BF4081-526F-43E7-AFD4-5DBD842D5DD8}" presName="hierChild2" presStyleCnt="0"/>
      <dgm:spPr/>
    </dgm:pt>
    <dgm:pt modelId="{CD748D2C-47F0-4D49-B226-FDD67A6F05E1}" type="pres">
      <dgm:prSet presAssocID="{69BF4081-526F-43E7-AFD4-5DBD842D5DD8}" presName="hierChild3" presStyleCnt="0"/>
      <dgm:spPr/>
    </dgm:pt>
  </dgm:ptLst>
  <dgm:cxnLst>
    <dgm:cxn modelId="{8B439E03-6847-416A-A99E-CDB3E0F2AB26}" srcId="{151DD4BD-C556-4007-88EA-84827A433A1B}" destId="{69BF4081-526F-43E7-AFD4-5DBD842D5DD8}" srcOrd="1" destOrd="0" parTransId="{69B74340-0888-4C5F-B8F6-46A76C9FE6DC}" sibTransId="{CEC0CB15-3F03-4E22-8AEE-96E3FB4D772D}"/>
    <dgm:cxn modelId="{03126719-A974-4F0A-9071-ADD2911DECE7}" type="presOf" srcId="{98A2C942-D569-4BEE-9D3C-3F226889C387}" destId="{34422643-900D-4883-8F1C-10D2DA6C62DD}" srcOrd="0" destOrd="0" presId="urn:microsoft.com/office/officeart/2005/8/layout/orgChart1"/>
    <dgm:cxn modelId="{73895226-9736-44EC-8EFD-A1D8A5298808}" type="presOf" srcId="{98A2C942-D569-4BEE-9D3C-3F226889C387}" destId="{4C0BD4D7-6A21-472A-9E2D-1575F1A338C7}" srcOrd="1" destOrd="0" presId="urn:microsoft.com/office/officeart/2005/8/layout/orgChart1"/>
    <dgm:cxn modelId="{2C0F532D-414C-46E9-A970-109BF55764C1}" srcId="{151DD4BD-C556-4007-88EA-84827A433A1B}" destId="{98A2C942-D569-4BEE-9D3C-3F226889C387}" srcOrd="0" destOrd="0" parTransId="{507CC2FD-2947-411F-AA47-1AC58DB66F1C}" sibTransId="{39054BE8-B90F-4501-9020-87641EC182A1}"/>
    <dgm:cxn modelId="{D59D5160-DE93-42EB-B7AC-B0D1367D41E5}" type="presOf" srcId="{69BF4081-526F-43E7-AFD4-5DBD842D5DD8}" destId="{D7AB2A6E-8A64-4E3D-A8FF-96B2863A163F}" srcOrd="1" destOrd="0" presId="urn:microsoft.com/office/officeart/2005/8/layout/orgChart1"/>
    <dgm:cxn modelId="{F6119E84-B353-4234-A6EF-88BD7A8D5376}" type="presOf" srcId="{69BF4081-526F-43E7-AFD4-5DBD842D5DD8}" destId="{6D9ECD47-FE9A-476B-A64F-E3E11CD07835}" srcOrd="0" destOrd="0" presId="urn:microsoft.com/office/officeart/2005/8/layout/orgChart1"/>
    <dgm:cxn modelId="{56CB43A3-1502-4F43-9661-6E86F7AD5930}" type="presOf" srcId="{151DD4BD-C556-4007-88EA-84827A433A1B}" destId="{7BEFE014-6019-489B-A9AF-EC89B9D6649B}" srcOrd="0" destOrd="0" presId="urn:microsoft.com/office/officeart/2005/8/layout/orgChart1"/>
    <dgm:cxn modelId="{5C0F8989-1C43-4807-8621-F8E47959D2B8}" type="presParOf" srcId="{7BEFE014-6019-489B-A9AF-EC89B9D6649B}" destId="{F4A91166-0B7A-4A55-A227-961A0D20A4ED}" srcOrd="0" destOrd="0" presId="urn:microsoft.com/office/officeart/2005/8/layout/orgChart1"/>
    <dgm:cxn modelId="{6D94BFEB-8065-4A93-8411-3CFA17087F5F}" type="presParOf" srcId="{F4A91166-0B7A-4A55-A227-961A0D20A4ED}" destId="{E4845E7B-641B-47AA-9D60-4BDBF06E6C90}" srcOrd="0" destOrd="0" presId="urn:microsoft.com/office/officeart/2005/8/layout/orgChart1"/>
    <dgm:cxn modelId="{EAE13842-61BC-44C0-94C1-5DDE2B323DE4}" type="presParOf" srcId="{E4845E7B-641B-47AA-9D60-4BDBF06E6C90}" destId="{34422643-900D-4883-8F1C-10D2DA6C62DD}" srcOrd="0" destOrd="0" presId="urn:microsoft.com/office/officeart/2005/8/layout/orgChart1"/>
    <dgm:cxn modelId="{F09CE4B2-482B-4FF2-9A45-CF6420417CF5}" type="presParOf" srcId="{E4845E7B-641B-47AA-9D60-4BDBF06E6C90}" destId="{4C0BD4D7-6A21-472A-9E2D-1575F1A338C7}" srcOrd="1" destOrd="0" presId="urn:microsoft.com/office/officeart/2005/8/layout/orgChart1"/>
    <dgm:cxn modelId="{13406600-A346-4151-A6F7-EBEFAF9836E0}" type="presParOf" srcId="{F4A91166-0B7A-4A55-A227-961A0D20A4ED}" destId="{1C2DE239-53EC-400A-BE22-52E0F2E3458B}" srcOrd="1" destOrd="0" presId="urn:microsoft.com/office/officeart/2005/8/layout/orgChart1"/>
    <dgm:cxn modelId="{CA732244-B5E6-4C02-A03E-DB4115769841}" type="presParOf" srcId="{F4A91166-0B7A-4A55-A227-961A0D20A4ED}" destId="{6F7D8ACF-4A10-4922-8E82-BB338768C430}" srcOrd="2" destOrd="0" presId="urn:microsoft.com/office/officeart/2005/8/layout/orgChart1"/>
    <dgm:cxn modelId="{54B858DE-65C9-4E33-A535-CDEA9B6E89EC}" type="presParOf" srcId="{7BEFE014-6019-489B-A9AF-EC89B9D6649B}" destId="{6BFD26B8-94DD-4F1D-BDB7-5F9DB787F0D2}" srcOrd="1" destOrd="0" presId="urn:microsoft.com/office/officeart/2005/8/layout/orgChart1"/>
    <dgm:cxn modelId="{F0306AF8-1BEA-45A2-8353-1F08B455D2AD}" type="presParOf" srcId="{6BFD26B8-94DD-4F1D-BDB7-5F9DB787F0D2}" destId="{61F7D6E9-704D-4EB1-B70B-01BCF4723A80}" srcOrd="0" destOrd="0" presId="urn:microsoft.com/office/officeart/2005/8/layout/orgChart1"/>
    <dgm:cxn modelId="{546E08FC-2793-460A-95F5-4CE040341E42}" type="presParOf" srcId="{61F7D6E9-704D-4EB1-B70B-01BCF4723A80}" destId="{6D9ECD47-FE9A-476B-A64F-E3E11CD07835}" srcOrd="0" destOrd="0" presId="urn:microsoft.com/office/officeart/2005/8/layout/orgChart1"/>
    <dgm:cxn modelId="{996D6FEB-FB04-43DB-8EE4-3C8DFCE5D552}" type="presParOf" srcId="{61F7D6E9-704D-4EB1-B70B-01BCF4723A80}" destId="{D7AB2A6E-8A64-4E3D-A8FF-96B2863A163F}" srcOrd="1" destOrd="0" presId="urn:microsoft.com/office/officeart/2005/8/layout/orgChart1"/>
    <dgm:cxn modelId="{AD85D51B-0986-480C-BDF7-E0998279ACFA}" type="presParOf" srcId="{6BFD26B8-94DD-4F1D-BDB7-5F9DB787F0D2}" destId="{BF06B1FE-6162-4635-9088-18AF2BD72979}" srcOrd="1" destOrd="0" presId="urn:microsoft.com/office/officeart/2005/8/layout/orgChart1"/>
    <dgm:cxn modelId="{55960BAC-099A-49D6-BEBB-8B9467A1B916}" type="presParOf" srcId="{6BFD26B8-94DD-4F1D-BDB7-5F9DB787F0D2}" destId="{CD748D2C-47F0-4D49-B226-FDD67A6F05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1C831-560C-4F31-9671-3EDD25A4ABE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98731C-9993-4482-B32B-04B8A105CA8A}">
      <dgm:prSet/>
      <dgm:spPr/>
      <dgm:t>
        <a:bodyPr/>
        <a:lstStyle/>
        <a:p>
          <a:r>
            <a:rPr lang="tr-TR" b="1"/>
            <a:t>Bölgemizde biyoçeşitliliği  %2 oranında artırmak</a:t>
          </a:r>
          <a:endParaRPr lang="en-US"/>
        </a:p>
      </dgm:t>
    </dgm:pt>
    <dgm:pt modelId="{2C3D4F6C-FB1F-4501-92B8-B131CCE4913E}" type="parTrans" cxnId="{A3B423E9-AE12-42A1-8154-19A1E95C80C6}">
      <dgm:prSet/>
      <dgm:spPr/>
      <dgm:t>
        <a:bodyPr/>
        <a:lstStyle/>
        <a:p>
          <a:endParaRPr lang="en-US"/>
        </a:p>
      </dgm:t>
    </dgm:pt>
    <dgm:pt modelId="{5FA4A337-4CD2-4345-81FF-AB62812120BC}" type="sibTrans" cxnId="{A3B423E9-AE12-42A1-8154-19A1E95C80C6}">
      <dgm:prSet/>
      <dgm:spPr/>
      <dgm:t>
        <a:bodyPr/>
        <a:lstStyle/>
        <a:p>
          <a:endParaRPr lang="en-US"/>
        </a:p>
      </dgm:t>
    </dgm:pt>
    <dgm:pt modelId="{20C3000D-F1BB-4A7C-B8C6-2443ABE81AB2}">
      <dgm:prSet/>
      <dgm:spPr/>
      <dgm:t>
        <a:bodyPr/>
        <a:lstStyle/>
        <a:p>
          <a:r>
            <a:rPr lang="tr-TR" b="1"/>
            <a:t>Bu önlemlerin uygulanmasıyla doğal alanların korunması ve geliştirilmesi sağlanarak, biyoçeşitlilik çeşitliliğinin artmasına katkıda bulunulacaktır.</a:t>
          </a:r>
          <a:endParaRPr lang="en-US"/>
        </a:p>
      </dgm:t>
    </dgm:pt>
    <dgm:pt modelId="{1604A2BD-FBF0-436D-8DED-15F7DE240DFD}" type="parTrans" cxnId="{1DB89E1B-8DEA-47A3-9707-B41C34601901}">
      <dgm:prSet/>
      <dgm:spPr/>
      <dgm:t>
        <a:bodyPr/>
        <a:lstStyle/>
        <a:p>
          <a:endParaRPr lang="en-US"/>
        </a:p>
      </dgm:t>
    </dgm:pt>
    <dgm:pt modelId="{0D3B2BAE-C638-4EE2-B849-A3D8A9EAE9EC}" type="sibTrans" cxnId="{1DB89E1B-8DEA-47A3-9707-B41C34601901}">
      <dgm:prSet/>
      <dgm:spPr/>
      <dgm:t>
        <a:bodyPr/>
        <a:lstStyle/>
        <a:p>
          <a:endParaRPr lang="en-US"/>
        </a:p>
      </dgm:t>
    </dgm:pt>
    <dgm:pt modelId="{1840722E-DE66-4E00-846C-99EC2E686C98}">
      <dgm:prSet/>
      <dgm:spPr/>
      <dgm:t>
        <a:bodyPr/>
        <a:lstStyle/>
        <a:p>
          <a:r>
            <a:rPr lang="tr-TR" b="1"/>
            <a:t>Bu eylem planı, otelin mevcut durumunu ve hedeflerini dikkate alarak hazırlanmıştır. Eylem planındaki hedefler, otelin biyolojik çeşitlilik üzerindeki etkisini azaltmak ve otelin çevreye olan olumlu katkısını artırmak için belirlenmiştir.</a:t>
          </a:r>
          <a:endParaRPr lang="en-US"/>
        </a:p>
      </dgm:t>
    </dgm:pt>
    <dgm:pt modelId="{F9361E16-131B-4ED2-8FC2-A6E8241609C2}" type="parTrans" cxnId="{A5B34B4F-E868-4863-8A9D-B9F59BC160F1}">
      <dgm:prSet/>
      <dgm:spPr/>
      <dgm:t>
        <a:bodyPr/>
        <a:lstStyle/>
        <a:p>
          <a:endParaRPr lang="en-US"/>
        </a:p>
      </dgm:t>
    </dgm:pt>
    <dgm:pt modelId="{C4019958-BA1F-4E0D-8B2C-5CF8AF96D818}" type="sibTrans" cxnId="{A5B34B4F-E868-4863-8A9D-B9F59BC160F1}">
      <dgm:prSet/>
      <dgm:spPr/>
      <dgm:t>
        <a:bodyPr/>
        <a:lstStyle/>
        <a:p>
          <a:endParaRPr lang="en-US"/>
        </a:p>
      </dgm:t>
    </dgm:pt>
    <dgm:pt modelId="{8A2CC18F-2720-488B-ADDD-00C14DC05785}">
      <dgm:prSet/>
      <dgm:spPr/>
      <dgm:t>
        <a:bodyPr/>
        <a:lstStyle/>
        <a:p>
          <a:r>
            <a:rPr lang="tr-TR" b="1"/>
            <a:t>Eylem planının başarılı bir şekilde uygulanması için, otel  yönetiminin ve çalışanlarının desteği gereklidir. Eylem planı, otelin sürdürülebilirlik hedeflerine ulaşmasına yardımcı olacak önemli bir araçtır.</a:t>
          </a:r>
          <a:endParaRPr lang="en-US"/>
        </a:p>
      </dgm:t>
    </dgm:pt>
    <dgm:pt modelId="{91322CF5-200D-4B55-9929-B9830361095A}" type="parTrans" cxnId="{776E53CA-9FB4-4F45-AD39-57776585AD36}">
      <dgm:prSet/>
      <dgm:spPr/>
      <dgm:t>
        <a:bodyPr/>
        <a:lstStyle/>
        <a:p>
          <a:endParaRPr lang="en-US"/>
        </a:p>
      </dgm:t>
    </dgm:pt>
    <dgm:pt modelId="{1F9B1BD8-AE3B-42FA-BAB7-04EDD24333F9}" type="sibTrans" cxnId="{776E53CA-9FB4-4F45-AD39-57776585AD36}">
      <dgm:prSet/>
      <dgm:spPr/>
      <dgm:t>
        <a:bodyPr/>
        <a:lstStyle/>
        <a:p>
          <a:endParaRPr lang="en-US"/>
        </a:p>
      </dgm:t>
    </dgm:pt>
    <dgm:pt modelId="{525A8E08-5D39-4AAF-82CA-1846B5A17FAD}" type="pres">
      <dgm:prSet presAssocID="{7D51C831-560C-4F31-9671-3EDD25A4ABEE}" presName="vert0" presStyleCnt="0">
        <dgm:presLayoutVars>
          <dgm:dir/>
          <dgm:animOne val="branch"/>
          <dgm:animLvl val="lvl"/>
        </dgm:presLayoutVars>
      </dgm:prSet>
      <dgm:spPr/>
    </dgm:pt>
    <dgm:pt modelId="{4F5A3132-205A-480E-BD1D-A764D3627EED}" type="pres">
      <dgm:prSet presAssocID="{DB98731C-9993-4482-B32B-04B8A105CA8A}" presName="thickLine" presStyleLbl="alignNode1" presStyleIdx="0" presStyleCnt="4"/>
      <dgm:spPr/>
    </dgm:pt>
    <dgm:pt modelId="{2C67967B-EF85-4D3A-A886-16976EE4790F}" type="pres">
      <dgm:prSet presAssocID="{DB98731C-9993-4482-B32B-04B8A105CA8A}" presName="horz1" presStyleCnt="0"/>
      <dgm:spPr/>
    </dgm:pt>
    <dgm:pt modelId="{427BBECB-3B66-431A-B928-A14F8F5E68E4}" type="pres">
      <dgm:prSet presAssocID="{DB98731C-9993-4482-B32B-04B8A105CA8A}" presName="tx1" presStyleLbl="revTx" presStyleIdx="0" presStyleCnt="4"/>
      <dgm:spPr/>
    </dgm:pt>
    <dgm:pt modelId="{867239B0-2254-4DFC-B963-34353C1D1E4E}" type="pres">
      <dgm:prSet presAssocID="{DB98731C-9993-4482-B32B-04B8A105CA8A}" presName="vert1" presStyleCnt="0"/>
      <dgm:spPr/>
    </dgm:pt>
    <dgm:pt modelId="{6AF4F738-0D3D-445C-AF67-545FA70EA69F}" type="pres">
      <dgm:prSet presAssocID="{20C3000D-F1BB-4A7C-B8C6-2443ABE81AB2}" presName="thickLine" presStyleLbl="alignNode1" presStyleIdx="1" presStyleCnt="4"/>
      <dgm:spPr/>
    </dgm:pt>
    <dgm:pt modelId="{D74939A7-6194-4AEB-A426-1AA1E6A8FC38}" type="pres">
      <dgm:prSet presAssocID="{20C3000D-F1BB-4A7C-B8C6-2443ABE81AB2}" presName="horz1" presStyleCnt="0"/>
      <dgm:spPr/>
    </dgm:pt>
    <dgm:pt modelId="{DA4D2007-DD10-4361-A8D2-ADF6FF0FA0F9}" type="pres">
      <dgm:prSet presAssocID="{20C3000D-F1BB-4A7C-B8C6-2443ABE81AB2}" presName="tx1" presStyleLbl="revTx" presStyleIdx="1" presStyleCnt="4"/>
      <dgm:spPr/>
    </dgm:pt>
    <dgm:pt modelId="{620A5A49-472F-426C-8639-0518960855AE}" type="pres">
      <dgm:prSet presAssocID="{20C3000D-F1BB-4A7C-B8C6-2443ABE81AB2}" presName="vert1" presStyleCnt="0"/>
      <dgm:spPr/>
    </dgm:pt>
    <dgm:pt modelId="{A3585166-8A8D-4CAF-B826-9C1653E3F461}" type="pres">
      <dgm:prSet presAssocID="{1840722E-DE66-4E00-846C-99EC2E686C98}" presName="thickLine" presStyleLbl="alignNode1" presStyleIdx="2" presStyleCnt="4"/>
      <dgm:spPr/>
    </dgm:pt>
    <dgm:pt modelId="{77E2F55C-5CF8-4A2E-9108-E1A97E97577E}" type="pres">
      <dgm:prSet presAssocID="{1840722E-DE66-4E00-846C-99EC2E686C98}" presName="horz1" presStyleCnt="0"/>
      <dgm:spPr/>
    </dgm:pt>
    <dgm:pt modelId="{4E123566-632A-4741-879E-C5EEDF50E0AE}" type="pres">
      <dgm:prSet presAssocID="{1840722E-DE66-4E00-846C-99EC2E686C98}" presName="tx1" presStyleLbl="revTx" presStyleIdx="2" presStyleCnt="4"/>
      <dgm:spPr/>
    </dgm:pt>
    <dgm:pt modelId="{1E4B9D1A-66E9-4BF7-8AC6-F976FF048786}" type="pres">
      <dgm:prSet presAssocID="{1840722E-DE66-4E00-846C-99EC2E686C98}" presName="vert1" presStyleCnt="0"/>
      <dgm:spPr/>
    </dgm:pt>
    <dgm:pt modelId="{C006F955-7821-4F2B-A97B-6D07FB64B600}" type="pres">
      <dgm:prSet presAssocID="{8A2CC18F-2720-488B-ADDD-00C14DC05785}" presName="thickLine" presStyleLbl="alignNode1" presStyleIdx="3" presStyleCnt="4"/>
      <dgm:spPr/>
    </dgm:pt>
    <dgm:pt modelId="{5469C768-5513-4D4F-A457-AC572409C7EB}" type="pres">
      <dgm:prSet presAssocID="{8A2CC18F-2720-488B-ADDD-00C14DC05785}" presName="horz1" presStyleCnt="0"/>
      <dgm:spPr/>
    </dgm:pt>
    <dgm:pt modelId="{9804E490-B1C9-49CC-94A5-EE98998482BC}" type="pres">
      <dgm:prSet presAssocID="{8A2CC18F-2720-488B-ADDD-00C14DC05785}" presName="tx1" presStyleLbl="revTx" presStyleIdx="3" presStyleCnt="4"/>
      <dgm:spPr/>
    </dgm:pt>
    <dgm:pt modelId="{8247C004-0198-4526-9576-216BFA8052ED}" type="pres">
      <dgm:prSet presAssocID="{8A2CC18F-2720-488B-ADDD-00C14DC05785}" presName="vert1" presStyleCnt="0"/>
      <dgm:spPr/>
    </dgm:pt>
  </dgm:ptLst>
  <dgm:cxnLst>
    <dgm:cxn modelId="{1DB89E1B-8DEA-47A3-9707-B41C34601901}" srcId="{7D51C831-560C-4F31-9671-3EDD25A4ABEE}" destId="{20C3000D-F1BB-4A7C-B8C6-2443ABE81AB2}" srcOrd="1" destOrd="0" parTransId="{1604A2BD-FBF0-436D-8DED-15F7DE240DFD}" sibTransId="{0D3B2BAE-C638-4EE2-B849-A3D8A9EAE9EC}"/>
    <dgm:cxn modelId="{A5B34B4F-E868-4863-8A9D-B9F59BC160F1}" srcId="{7D51C831-560C-4F31-9671-3EDD25A4ABEE}" destId="{1840722E-DE66-4E00-846C-99EC2E686C98}" srcOrd="2" destOrd="0" parTransId="{F9361E16-131B-4ED2-8FC2-A6E8241609C2}" sibTransId="{C4019958-BA1F-4E0D-8B2C-5CF8AF96D818}"/>
    <dgm:cxn modelId="{959B8E57-278F-45BB-8259-4830A952D14E}" type="presOf" srcId="{8A2CC18F-2720-488B-ADDD-00C14DC05785}" destId="{9804E490-B1C9-49CC-94A5-EE98998482BC}" srcOrd="0" destOrd="0" presId="urn:microsoft.com/office/officeart/2008/layout/LinedList"/>
    <dgm:cxn modelId="{397AB3C8-AB6F-4C72-B141-F23A3484CA65}" type="presOf" srcId="{1840722E-DE66-4E00-846C-99EC2E686C98}" destId="{4E123566-632A-4741-879E-C5EEDF50E0AE}" srcOrd="0" destOrd="0" presId="urn:microsoft.com/office/officeart/2008/layout/LinedList"/>
    <dgm:cxn modelId="{F65292C9-1B16-48F9-B58C-79592EFA22DC}" type="presOf" srcId="{20C3000D-F1BB-4A7C-B8C6-2443ABE81AB2}" destId="{DA4D2007-DD10-4361-A8D2-ADF6FF0FA0F9}" srcOrd="0" destOrd="0" presId="urn:microsoft.com/office/officeart/2008/layout/LinedList"/>
    <dgm:cxn modelId="{776E53CA-9FB4-4F45-AD39-57776585AD36}" srcId="{7D51C831-560C-4F31-9671-3EDD25A4ABEE}" destId="{8A2CC18F-2720-488B-ADDD-00C14DC05785}" srcOrd="3" destOrd="0" parTransId="{91322CF5-200D-4B55-9929-B9830361095A}" sibTransId="{1F9B1BD8-AE3B-42FA-BAB7-04EDD24333F9}"/>
    <dgm:cxn modelId="{5E0797D3-D0BF-41BA-B5F2-12F596BFEA77}" type="presOf" srcId="{DB98731C-9993-4482-B32B-04B8A105CA8A}" destId="{427BBECB-3B66-431A-B928-A14F8F5E68E4}" srcOrd="0" destOrd="0" presId="urn:microsoft.com/office/officeart/2008/layout/LinedList"/>
    <dgm:cxn modelId="{577E49DD-2EB7-441A-9973-0088A83F4147}" type="presOf" srcId="{7D51C831-560C-4F31-9671-3EDD25A4ABEE}" destId="{525A8E08-5D39-4AAF-82CA-1846B5A17FAD}" srcOrd="0" destOrd="0" presId="urn:microsoft.com/office/officeart/2008/layout/LinedList"/>
    <dgm:cxn modelId="{A3B423E9-AE12-42A1-8154-19A1E95C80C6}" srcId="{7D51C831-560C-4F31-9671-3EDD25A4ABEE}" destId="{DB98731C-9993-4482-B32B-04B8A105CA8A}" srcOrd="0" destOrd="0" parTransId="{2C3D4F6C-FB1F-4501-92B8-B131CCE4913E}" sibTransId="{5FA4A337-4CD2-4345-81FF-AB62812120BC}"/>
    <dgm:cxn modelId="{14B2B700-CAAD-41B0-850B-EE2F45614D46}" type="presParOf" srcId="{525A8E08-5D39-4AAF-82CA-1846B5A17FAD}" destId="{4F5A3132-205A-480E-BD1D-A764D3627EED}" srcOrd="0" destOrd="0" presId="urn:microsoft.com/office/officeart/2008/layout/LinedList"/>
    <dgm:cxn modelId="{C9D32CB0-4FD4-4270-9105-A2397FBDCCD7}" type="presParOf" srcId="{525A8E08-5D39-4AAF-82CA-1846B5A17FAD}" destId="{2C67967B-EF85-4D3A-A886-16976EE4790F}" srcOrd="1" destOrd="0" presId="urn:microsoft.com/office/officeart/2008/layout/LinedList"/>
    <dgm:cxn modelId="{21899E3D-13B2-4B30-A26F-0D06E027AFD2}" type="presParOf" srcId="{2C67967B-EF85-4D3A-A886-16976EE4790F}" destId="{427BBECB-3B66-431A-B928-A14F8F5E68E4}" srcOrd="0" destOrd="0" presId="urn:microsoft.com/office/officeart/2008/layout/LinedList"/>
    <dgm:cxn modelId="{2E31C06B-13B9-412C-9459-E456D8ADB7FC}" type="presParOf" srcId="{2C67967B-EF85-4D3A-A886-16976EE4790F}" destId="{867239B0-2254-4DFC-B963-34353C1D1E4E}" srcOrd="1" destOrd="0" presId="urn:microsoft.com/office/officeart/2008/layout/LinedList"/>
    <dgm:cxn modelId="{DC3B1663-7FF5-4416-8B25-F0977C3F827B}" type="presParOf" srcId="{525A8E08-5D39-4AAF-82CA-1846B5A17FAD}" destId="{6AF4F738-0D3D-445C-AF67-545FA70EA69F}" srcOrd="2" destOrd="0" presId="urn:microsoft.com/office/officeart/2008/layout/LinedList"/>
    <dgm:cxn modelId="{E034BA46-D14D-401C-9B1D-6B57EA2566EF}" type="presParOf" srcId="{525A8E08-5D39-4AAF-82CA-1846B5A17FAD}" destId="{D74939A7-6194-4AEB-A426-1AA1E6A8FC38}" srcOrd="3" destOrd="0" presId="urn:microsoft.com/office/officeart/2008/layout/LinedList"/>
    <dgm:cxn modelId="{64352CDE-522C-443C-B75B-9D542DA4DD94}" type="presParOf" srcId="{D74939A7-6194-4AEB-A426-1AA1E6A8FC38}" destId="{DA4D2007-DD10-4361-A8D2-ADF6FF0FA0F9}" srcOrd="0" destOrd="0" presId="urn:microsoft.com/office/officeart/2008/layout/LinedList"/>
    <dgm:cxn modelId="{F350FF26-F09F-455D-B248-842072D43663}" type="presParOf" srcId="{D74939A7-6194-4AEB-A426-1AA1E6A8FC38}" destId="{620A5A49-472F-426C-8639-0518960855AE}" srcOrd="1" destOrd="0" presId="urn:microsoft.com/office/officeart/2008/layout/LinedList"/>
    <dgm:cxn modelId="{88874C14-BAEC-4B9F-9E10-13B582FF82FF}" type="presParOf" srcId="{525A8E08-5D39-4AAF-82CA-1846B5A17FAD}" destId="{A3585166-8A8D-4CAF-B826-9C1653E3F461}" srcOrd="4" destOrd="0" presId="urn:microsoft.com/office/officeart/2008/layout/LinedList"/>
    <dgm:cxn modelId="{4A815821-B098-4BD4-9930-309ABB30FB95}" type="presParOf" srcId="{525A8E08-5D39-4AAF-82CA-1846B5A17FAD}" destId="{77E2F55C-5CF8-4A2E-9108-E1A97E97577E}" srcOrd="5" destOrd="0" presId="urn:microsoft.com/office/officeart/2008/layout/LinedList"/>
    <dgm:cxn modelId="{47373B36-4E7F-4344-BBA4-7BEB6AB620B5}" type="presParOf" srcId="{77E2F55C-5CF8-4A2E-9108-E1A97E97577E}" destId="{4E123566-632A-4741-879E-C5EEDF50E0AE}" srcOrd="0" destOrd="0" presId="urn:microsoft.com/office/officeart/2008/layout/LinedList"/>
    <dgm:cxn modelId="{697F3EDA-981D-415C-852B-220A23BADB46}" type="presParOf" srcId="{77E2F55C-5CF8-4A2E-9108-E1A97E97577E}" destId="{1E4B9D1A-66E9-4BF7-8AC6-F976FF048786}" srcOrd="1" destOrd="0" presId="urn:microsoft.com/office/officeart/2008/layout/LinedList"/>
    <dgm:cxn modelId="{91E2FAEF-970E-4596-BAAE-92041F5AE35A}" type="presParOf" srcId="{525A8E08-5D39-4AAF-82CA-1846B5A17FAD}" destId="{C006F955-7821-4F2B-A97B-6D07FB64B600}" srcOrd="6" destOrd="0" presId="urn:microsoft.com/office/officeart/2008/layout/LinedList"/>
    <dgm:cxn modelId="{B00D47FF-2C2F-4315-845D-3B02E888EE80}" type="presParOf" srcId="{525A8E08-5D39-4AAF-82CA-1846B5A17FAD}" destId="{5469C768-5513-4D4F-A457-AC572409C7EB}" srcOrd="7" destOrd="0" presId="urn:microsoft.com/office/officeart/2008/layout/LinedList"/>
    <dgm:cxn modelId="{8CC4D41E-55B1-4477-912F-8DC4654FBC82}" type="presParOf" srcId="{5469C768-5513-4D4F-A457-AC572409C7EB}" destId="{9804E490-B1C9-49CC-94A5-EE98998482BC}" srcOrd="0" destOrd="0" presId="urn:microsoft.com/office/officeart/2008/layout/LinedList"/>
    <dgm:cxn modelId="{A2D0D1F9-AF3B-4398-BA19-5CE79498F212}" type="presParOf" srcId="{5469C768-5513-4D4F-A457-AC572409C7EB}" destId="{8247C004-0198-4526-9576-216BFA8052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2643-900D-4883-8F1C-10D2DA6C62DD}">
      <dsp:nvSpPr>
        <dsp:cNvPr id="0" name=""/>
        <dsp:cNvSpPr/>
      </dsp:nvSpPr>
      <dsp:spPr>
        <a:xfrm>
          <a:off x="755" y="1611653"/>
          <a:ext cx="1417225" cy="708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BİYOÇEŞİTLİLİK EYLEM PLANI</a:t>
          </a:r>
          <a:endParaRPr lang="en-US" sz="1700" kern="1200" dirty="0"/>
        </a:p>
      </dsp:txBody>
      <dsp:txXfrm>
        <a:off x="755" y="1611653"/>
        <a:ext cx="1417225" cy="708612"/>
      </dsp:txXfrm>
    </dsp:sp>
    <dsp:sp modelId="{6D9ECD47-FE9A-476B-A64F-E3E11CD07835}">
      <dsp:nvSpPr>
        <dsp:cNvPr id="0" name=""/>
        <dsp:cNvSpPr/>
      </dsp:nvSpPr>
      <dsp:spPr>
        <a:xfrm>
          <a:off x="1715598" y="1611653"/>
          <a:ext cx="1417225" cy="708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ARALIK </a:t>
          </a:r>
          <a:r>
            <a:rPr lang="en-US" sz="1700" b="1" kern="1200" dirty="0"/>
            <a:t>202</a:t>
          </a:r>
          <a:r>
            <a:rPr lang="tr-TR" sz="1700" b="1" kern="1200" dirty="0"/>
            <a:t>5</a:t>
          </a:r>
          <a:endParaRPr lang="en-US" sz="1700" kern="1200" dirty="0"/>
        </a:p>
      </dsp:txBody>
      <dsp:txXfrm>
        <a:off x="1715598" y="1611653"/>
        <a:ext cx="1417225" cy="708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A3132-205A-480E-BD1D-A764D3627EED}">
      <dsp:nvSpPr>
        <dsp:cNvPr id="0" name=""/>
        <dsp:cNvSpPr/>
      </dsp:nvSpPr>
      <dsp:spPr>
        <a:xfrm>
          <a:off x="0" y="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BBECB-3B66-431A-B928-A14F8F5E68E4}">
      <dsp:nvSpPr>
        <dsp:cNvPr id="0" name=""/>
        <dsp:cNvSpPr/>
      </dsp:nvSpPr>
      <dsp:spPr>
        <a:xfrm>
          <a:off x="0" y="0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Bölgemizde biyoçeşitliliği  %2 oranında artırmak</a:t>
          </a:r>
          <a:endParaRPr lang="en-US" sz="1700" kern="1200"/>
        </a:p>
      </dsp:txBody>
      <dsp:txXfrm>
        <a:off x="0" y="0"/>
        <a:ext cx="5641974" cy="1230312"/>
      </dsp:txXfrm>
    </dsp:sp>
    <dsp:sp modelId="{6AF4F738-0D3D-445C-AF67-545FA70EA69F}">
      <dsp:nvSpPr>
        <dsp:cNvPr id="0" name=""/>
        <dsp:cNvSpPr/>
      </dsp:nvSpPr>
      <dsp:spPr>
        <a:xfrm>
          <a:off x="0" y="1230312"/>
          <a:ext cx="5641974" cy="0"/>
        </a:xfrm>
        <a:prstGeom prst="lin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D2007-DD10-4361-A8D2-ADF6FF0FA0F9}">
      <dsp:nvSpPr>
        <dsp:cNvPr id="0" name=""/>
        <dsp:cNvSpPr/>
      </dsp:nvSpPr>
      <dsp:spPr>
        <a:xfrm>
          <a:off x="0" y="1230312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Bu önlemlerin uygulanmasıyla doğal alanların korunması ve geliştirilmesi sağlanarak, biyoçeşitlilik çeşitliliğinin artmasına katkıda bulunulacaktır.</a:t>
          </a:r>
          <a:endParaRPr lang="en-US" sz="1700" kern="1200"/>
        </a:p>
      </dsp:txBody>
      <dsp:txXfrm>
        <a:off x="0" y="1230312"/>
        <a:ext cx="5641974" cy="1230312"/>
      </dsp:txXfrm>
    </dsp:sp>
    <dsp:sp modelId="{A3585166-8A8D-4CAF-B826-9C1653E3F461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23566-632A-4741-879E-C5EEDF50E0AE}">
      <dsp:nvSpPr>
        <dsp:cNvPr id="0" name=""/>
        <dsp:cNvSpPr/>
      </dsp:nvSpPr>
      <dsp:spPr>
        <a:xfrm>
          <a:off x="0" y="2460625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Bu eylem planı, otelin mevcut durumunu ve hedeflerini dikkate alarak hazırlanmıştır. Eylem planındaki hedefler, otelin biyolojik çeşitlilik üzerindeki etkisini azaltmak ve otelin çevreye olan olumlu katkısını artırmak için belirlenmiştir.</a:t>
          </a:r>
          <a:endParaRPr lang="en-US" sz="1700" kern="1200"/>
        </a:p>
      </dsp:txBody>
      <dsp:txXfrm>
        <a:off x="0" y="2460625"/>
        <a:ext cx="5641974" cy="1230312"/>
      </dsp:txXfrm>
    </dsp:sp>
    <dsp:sp modelId="{C006F955-7821-4F2B-A97B-6D07FB64B600}">
      <dsp:nvSpPr>
        <dsp:cNvPr id="0" name=""/>
        <dsp:cNvSpPr/>
      </dsp:nvSpPr>
      <dsp:spPr>
        <a:xfrm>
          <a:off x="0" y="3690937"/>
          <a:ext cx="564197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4E490-B1C9-49CC-94A5-EE98998482BC}">
      <dsp:nvSpPr>
        <dsp:cNvPr id="0" name=""/>
        <dsp:cNvSpPr/>
      </dsp:nvSpPr>
      <dsp:spPr>
        <a:xfrm>
          <a:off x="0" y="3690937"/>
          <a:ext cx="5641974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Eylem planının başarılı bir şekilde uygulanması için, otel  yönetiminin ve çalışanlarının desteği gereklidir. Eylem planı, otelin sürdürülebilirlik hedeflerine ulaşmasına yardımcı olacak önemli bir araçtır.</a:t>
          </a:r>
          <a:endParaRPr lang="en-US" sz="1700" kern="1200"/>
        </a:p>
      </dsp:txBody>
      <dsp:txXfrm>
        <a:off x="0" y="3690937"/>
        <a:ext cx="5641974" cy="123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4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29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4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2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7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29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84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34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95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3AD8D4-4F2F-4A1B-805C-87F250531676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91011B-1230-4860-AB3F-174660893B3C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05EA495-4530-12AE-DB1D-730305226181}"/>
              </a:ext>
            </a:extLst>
          </p:cNvPr>
          <p:cNvSpPr txBox="1"/>
          <p:nvPr/>
        </p:nvSpPr>
        <p:spPr>
          <a:xfrm>
            <a:off x="1024127" y="585216"/>
            <a:ext cx="10224897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auto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5000" b="0" i="0" u="none" strike="noStrike" cap="all" spc="100" normalizeH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Metin kutusu 7">
            <a:extLst>
              <a:ext uri="{FF2B5EF4-FFF2-40B4-BE49-F238E27FC236}">
                <a16:creationId xmlns:a16="http://schemas.microsoft.com/office/drawing/2014/main" id="{DF81D820-2987-CE2C-F3BE-9E578CFEB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222937"/>
              </p:ext>
            </p:extLst>
          </p:nvPr>
        </p:nvGraphicFramePr>
        <p:xfrm>
          <a:off x="1186966" y="2340864"/>
          <a:ext cx="313358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43AC8B32-E8EC-F68C-FFC2-F519BC6A0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285" y="1233390"/>
            <a:ext cx="4654789" cy="4616687"/>
          </a:xfrm>
          <a:prstGeom prst="rect">
            <a:avLst/>
          </a:prstGeom>
        </p:spPr>
      </p:pic>
      <p:pic>
        <p:nvPicPr>
          <p:cNvPr id="5" name="Resim 762877557" descr="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2F9DC8F-CB68-990E-091B-3EB80352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7" b="16052"/>
          <a:stretch>
            <a:fillRect/>
          </a:stretch>
        </p:blipFill>
        <p:spPr bwMode="auto">
          <a:xfrm>
            <a:off x="844331" y="117497"/>
            <a:ext cx="3928086" cy="35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4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12687C-4177-B6B2-E1B2-F26A7DA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24" y="741932"/>
            <a:ext cx="4085665" cy="1402470"/>
          </a:xfrm>
        </p:spPr>
        <p:txBody>
          <a:bodyPr anchor="t">
            <a:normAutofit/>
          </a:bodyPr>
          <a:lstStyle/>
          <a:p>
            <a:r>
              <a:rPr lang="tr-TR" sz="3200" b="1" dirty="0">
                <a:latin typeface="Arial Narrow" panose="020B0606020202030204" pitchFamily="34" charset="0"/>
              </a:rPr>
              <a:t>BİYOÇEŞİTLİLİK EYLEM PLANI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4E1F2599-95EC-4FC2-59A1-0709BCC5E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81225"/>
              </p:ext>
            </p:extLst>
          </p:nvPr>
        </p:nvGraphicFramePr>
        <p:xfrm>
          <a:off x="440454" y="3429000"/>
          <a:ext cx="11347405" cy="294762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69481">
                  <a:extLst>
                    <a:ext uri="{9D8B030D-6E8A-4147-A177-3AD203B41FA5}">
                      <a16:colId xmlns:a16="http://schemas.microsoft.com/office/drawing/2014/main" val="1196670436"/>
                    </a:ext>
                  </a:extLst>
                </a:gridCol>
                <a:gridCol w="2269481">
                  <a:extLst>
                    <a:ext uri="{9D8B030D-6E8A-4147-A177-3AD203B41FA5}">
                      <a16:colId xmlns:a16="http://schemas.microsoft.com/office/drawing/2014/main" val="660069126"/>
                    </a:ext>
                  </a:extLst>
                </a:gridCol>
                <a:gridCol w="2269481">
                  <a:extLst>
                    <a:ext uri="{9D8B030D-6E8A-4147-A177-3AD203B41FA5}">
                      <a16:colId xmlns:a16="http://schemas.microsoft.com/office/drawing/2014/main" val="2449637083"/>
                    </a:ext>
                  </a:extLst>
                </a:gridCol>
                <a:gridCol w="2269481">
                  <a:extLst>
                    <a:ext uri="{9D8B030D-6E8A-4147-A177-3AD203B41FA5}">
                      <a16:colId xmlns:a16="http://schemas.microsoft.com/office/drawing/2014/main" val="2507220923"/>
                    </a:ext>
                  </a:extLst>
                </a:gridCol>
                <a:gridCol w="2269481">
                  <a:extLst>
                    <a:ext uri="{9D8B030D-6E8A-4147-A177-3AD203B41FA5}">
                      <a16:colId xmlns:a16="http://schemas.microsoft.com/office/drawing/2014/main" val="2206597499"/>
                    </a:ext>
                  </a:extLst>
                </a:gridCol>
              </a:tblGrid>
              <a:tr h="55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FFFFFF"/>
                          </a:solidFill>
                          <a:effectLst/>
                        </a:rPr>
                        <a:t>Hedef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FFFFFF"/>
                          </a:solidFill>
                          <a:effectLst/>
                        </a:rPr>
                        <a:t>Eylem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FFFFFF"/>
                          </a:solidFill>
                          <a:effectLst/>
                        </a:rPr>
                        <a:t>Görevli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FFFFFF"/>
                          </a:solidFill>
                          <a:effectLst/>
                        </a:rPr>
                        <a:t>Bitiş Tarihi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FFFFFF"/>
                          </a:solidFill>
                          <a:effectLst/>
                        </a:rPr>
                        <a:t>Hedef Performans Göstergeleri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854633"/>
                  </a:ext>
                </a:extLst>
              </a:tr>
              <a:tr h="5562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Su kaynaklarını korumak ve sürdürülebilir şekilde kullanmak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Duş başlıkları ve musluklarda su tasarrufu sağlayan armatürler kullanmak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Satın Alma / Teknik Personel 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30.12.2025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Su kullanım miktarında azalma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648390"/>
                  </a:ext>
                </a:extLst>
              </a:tr>
              <a:tr h="5562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Çamaşır ve Bulaşık makinelerini tam dolu çalıştırmak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Otel Personeli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00" dirty="0">
                          <a:effectLst/>
                        </a:rPr>
                        <a:t>30.12.2025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Su kullanım miktarında azalma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070975"/>
                  </a:ext>
                </a:extLst>
              </a:tr>
              <a:tr h="84255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r-TR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993961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3C6F3C8C-0D3E-CCC0-D69D-171988759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099" y="481376"/>
            <a:ext cx="4834760" cy="26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BD6112-1953-B005-DC95-6DE60526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61" y="252248"/>
            <a:ext cx="6419508" cy="847373"/>
          </a:xfrm>
        </p:spPr>
        <p:txBody>
          <a:bodyPr anchor="b">
            <a:normAutofit/>
          </a:bodyPr>
          <a:lstStyle/>
          <a:p>
            <a:pPr algn="ctr"/>
            <a:r>
              <a:rPr lang="tr-TR" sz="2800" b="1" dirty="0">
                <a:latin typeface="Arial Narrow" panose="020B0606020202030204" pitchFamily="34" charset="0"/>
              </a:rPr>
              <a:t>BİYOÇEŞİTLİLİK EYLEM PLANI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2F0E5-00D2-9CEB-FDD6-57CC3FE45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325" y="603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9A877D0F-0F40-6472-3E12-5B9BAE6E2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034923"/>
              </p:ext>
            </p:extLst>
          </p:nvPr>
        </p:nvGraphicFramePr>
        <p:xfrm>
          <a:off x="517320" y="3373821"/>
          <a:ext cx="11417177" cy="337431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490854">
                  <a:extLst>
                    <a:ext uri="{9D8B030D-6E8A-4147-A177-3AD203B41FA5}">
                      <a16:colId xmlns:a16="http://schemas.microsoft.com/office/drawing/2014/main" val="3306494460"/>
                    </a:ext>
                  </a:extLst>
                </a:gridCol>
                <a:gridCol w="2490854">
                  <a:extLst>
                    <a:ext uri="{9D8B030D-6E8A-4147-A177-3AD203B41FA5}">
                      <a16:colId xmlns:a16="http://schemas.microsoft.com/office/drawing/2014/main" val="1495712982"/>
                    </a:ext>
                  </a:extLst>
                </a:gridCol>
                <a:gridCol w="1514067">
                  <a:extLst>
                    <a:ext uri="{9D8B030D-6E8A-4147-A177-3AD203B41FA5}">
                      <a16:colId xmlns:a16="http://schemas.microsoft.com/office/drawing/2014/main" val="3568476470"/>
                    </a:ext>
                  </a:extLst>
                </a:gridCol>
                <a:gridCol w="2460701">
                  <a:extLst>
                    <a:ext uri="{9D8B030D-6E8A-4147-A177-3AD203B41FA5}">
                      <a16:colId xmlns:a16="http://schemas.microsoft.com/office/drawing/2014/main" val="3213933229"/>
                    </a:ext>
                  </a:extLst>
                </a:gridCol>
                <a:gridCol w="2460701">
                  <a:extLst>
                    <a:ext uri="{9D8B030D-6E8A-4147-A177-3AD203B41FA5}">
                      <a16:colId xmlns:a16="http://schemas.microsoft.com/office/drawing/2014/main" val="3355526345"/>
                    </a:ext>
                  </a:extLst>
                </a:gridCol>
              </a:tblGrid>
              <a:tr h="43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 dirty="0">
                          <a:solidFill>
                            <a:srgbClr val="FFFFFF"/>
                          </a:solidFill>
                          <a:effectLst/>
                        </a:rPr>
                        <a:t>Hedef</a:t>
                      </a: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 dirty="0">
                          <a:solidFill>
                            <a:srgbClr val="FFFFFF"/>
                          </a:solidFill>
                          <a:effectLst/>
                        </a:rPr>
                        <a:t>Eylem</a:t>
                      </a: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 dirty="0">
                          <a:solidFill>
                            <a:srgbClr val="FFFFFF"/>
                          </a:solidFill>
                          <a:effectLst/>
                        </a:rPr>
                        <a:t>Görevli</a:t>
                      </a: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 dirty="0">
                          <a:solidFill>
                            <a:srgbClr val="FFFFFF"/>
                          </a:solidFill>
                          <a:effectLst/>
                        </a:rPr>
                        <a:t>Bitiş Tarihi</a:t>
                      </a: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 dirty="0">
                          <a:solidFill>
                            <a:srgbClr val="FFFFFF"/>
                          </a:solidFill>
                          <a:effectLst/>
                        </a:rPr>
                        <a:t>Hedef Performans Göstergeleri</a:t>
                      </a: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745187"/>
                  </a:ext>
                </a:extLst>
              </a:tr>
              <a:tr h="108971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FFFFFF"/>
                          </a:solidFill>
                          <a:effectLst/>
                        </a:rPr>
                        <a:t>Atık ve kirliliği azaltmak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>
                          <a:solidFill>
                            <a:srgbClr val="000000"/>
                          </a:solidFill>
                          <a:effectLst/>
                        </a:rPr>
                        <a:t>Geri dönüştürülebilir ve kompostlanabilir atık sistemleri kurmak</a:t>
                      </a:r>
                      <a:endParaRPr lang="tr-TR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>
                          <a:solidFill>
                            <a:srgbClr val="000000"/>
                          </a:solidFill>
                          <a:effectLst/>
                        </a:rPr>
                        <a:t>Otel personeli</a:t>
                      </a:r>
                      <a:endParaRPr lang="tr-TR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</a:rPr>
                        <a:t>30.12.2025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>
                          <a:solidFill>
                            <a:srgbClr val="000000"/>
                          </a:solidFill>
                          <a:effectLst/>
                        </a:rPr>
                        <a:t>Geri dönüştürülen ve kompostlanan atık miktarı</a:t>
                      </a:r>
                      <a:endParaRPr lang="tr-TR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480295"/>
                  </a:ext>
                </a:extLst>
              </a:tr>
              <a:tr h="8692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</a:rPr>
                        <a:t>Tek kullanımlık plastik ürünlerin kullanımını sınırlamak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>
                          <a:solidFill>
                            <a:srgbClr val="000000"/>
                          </a:solidFill>
                          <a:effectLst/>
                        </a:rPr>
                        <a:t>Otel personeli</a:t>
                      </a:r>
                      <a:endParaRPr lang="tr-TR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</a:rPr>
                        <a:t>30.12.2025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>
                          <a:solidFill>
                            <a:srgbClr val="000000"/>
                          </a:solidFill>
                          <a:effectLst/>
                        </a:rPr>
                        <a:t>Tek kullanımlık plastik ürün kullanımının sıklığı</a:t>
                      </a:r>
                      <a:endParaRPr lang="tr-TR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559863"/>
                  </a:ext>
                </a:extLst>
              </a:tr>
              <a:tr h="8692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>
                          <a:solidFill>
                            <a:srgbClr val="000000"/>
                          </a:solidFill>
                          <a:effectLst/>
                        </a:rPr>
                        <a:t>Enerji tasarrufu sağlayan ampuller ve cihazlar kullanmak</a:t>
                      </a:r>
                      <a:endParaRPr lang="tr-TR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</a:rPr>
                        <a:t>Otel personeli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</a:rPr>
                        <a:t>30.12.2025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</a:rPr>
                        <a:t>Enerji kullanımı miktarında azalma</a:t>
                      </a:r>
                      <a:endParaRPr lang="tr-T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548881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38EE2755-047D-23CA-DCE2-367B5F2B1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07" y="603040"/>
            <a:ext cx="5352790" cy="24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500DEB7-282E-A51E-EC6E-1A5B379E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BİYOÇEŞİTLİLİK EYLEM PLANI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5E647E0A-0D9F-5732-35E7-89AE4CC68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21463"/>
              </p:ext>
            </p:extLst>
          </p:nvPr>
        </p:nvGraphicFramePr>
        <p:xfrm>
          <a:off x="4477408" y="1168310"/>
          <a:ext cx="7441317" cy="452235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774085">
                  <a:extLst>
                    <a:ext uri="{9D8B030D-6E8A-4147-A177-3AD203B41FA5}">
                      <a16:colId xmlns:a16="http://schemas.microsoft.com/office/drawing/2014/main" val="1196670436"/>
                    </a:ext>
                  </a:extLst>
                </a:gridCol>
                <a:gridCol w="1808659">
                  <a:extLst>
                    <a:ext uri="{9D8B030D-6E8A-4147-A177-3AD203B41FA5}">
                      <a16:colId xmlns:a16="http://schemas.microsoft.com/office/drawing/2014/main" val="660069126"/>
                    </a:ext>
                  </a:extLst>
                </a:gridCol>
                <a:gridCol w="1188228">
                  <a:extLst>
                    <a:ext uri="{9D8B030D-6E8A-4147-A177-3AD203B41FA5}">
                      <a16:colId xmlns:a16="http://schemas.microsoft.com/office/drawing/2014/main" val="2449637083"/>
                    </a:ext>
                  </a:extLst>
                </a:gridCol>
                <a:gridCol w="965412">
                  <a:extLst>
                    <a:ext uri="{9D8B030D-6E8A-4147-A177-3AD203B41FA5}">
                      <a16:colId xmlns:a16="http://schemas.microsoft.com/office/drawing/2014/main" val="2507220923"/>
                    </a:ext>
                  </a:extLst>
                </a:gridCol>
                <a:gridCol w="1704933">
                  <a:extLst>
                    <a:ext uri="{9D8B030D-6E8A-4147-A177-3AD203B41FA5}">
                      <a16:colId xmlns:a16="http://schemas.microsoft.com/office/drawing/2014/main" val="2206597499"/>
                    </a:ext>
                  </a:extLst>
                </a:gridCol>
              </a:tblGrid>
              <a:tr h="85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 dirty="0">
                          <a:solidFill>
                            <a:srgbClr val="FFFFFF"/>
                          </a:solidFill>
                          <a:effectLst/>
                        </a:rPr>
                        <a:t>Hedef</a:t>
                      </a: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>
                          <a:solidFill>
                            <a:srgbClr val="FFFFFF"/>
                          </a:solidFill>
                          <a:effectLst/>
                        </a:rPr>
                        <a:t>Eylem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>
                          <a:solidFill>
                            <a:srgbClr val="FFFFFF"/>
                          </a:solidFill>
                          <a:effectLst/>
                        </a:rPr>
                        <a:t>Görevli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>
                          <a:solidFill>
                            <a:srgbClr val="FFFFFF"/>
                          </a:solidFill>
                          <a:effectLst/>
                        </a:rPr>
                        <a:t>Bitiş Tarihi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>
                          <a:solidFill>
                            <a:srgbClr val="FFFFFF"/>
                          </a:solidFill>
                          <a:effectLst/>
                        </a:rPr>
                        <a:t>Hedef Performans Göstergeleri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extLst>
                  <a:ext uri="{0D108BD9-81ED-4DB2-BD59-A6C34878D82A}">
                    <a16:rowId xmlns:a16="http://schemas.microsoft.com/office/drawing/2014/main" val="2422854633"/>
                  </a:ext>
                </a:extLst>
              </a:tr>
              <a:tr h="14011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kern="0" dirty="0">
                          <a:solidFill>
                            <a:srgbClr val="000000"/>
                          </a:solidFill>
                          <a:effectLst/>
                        </a:rPr>
                        <a:t>Çevre bilincini ve eğitimini teşvik etmek</a:t>
                      </a: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kern="100" dirty="0">
                          <a:effectLst/>
                        </a:rPr>
                        <a:t>Otel misafirlerine biyoçeşitlilik ve sürdürülebilirlik hakkında bilgi vermek</a:t>
                      </a: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kern="100">
                          <a:effectLst/>
                        </a:rPr>
                        <a:t>Otel Personeli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kern="100">
                          <a:effectLst/>
                        </a:rPr>
                        <a:t>Sürekli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kern="100">
                          <a:effectLst/>
                        </a:rPr>
                        <a:t>Misafir anketlerinde çevre bilinciyle ilgili geri bildirimler.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extLst>
                  <a:ext uri="{0D108BD9-81ED-4DB2-BD59-A6C34878D82A}">
                    <a16:rowId xmlns:a16="http://schemas.microsoft.com/office/drawing/2014/main" val="897648390"/>
                  </a:ext>
                </a:extLst>
              </a:tr>
              <a:tr h="19514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kern="100">
                          <a:effectLst/>
                        </a:rPr>
                        <a:t>Yerel çevre koruma grupları ile iş birliği yapmak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kern="100">
                          <a:effectLst/>
                        </a:rPr>
                        <a:t>Otel Yönetimi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00">
                          <a:effectLst/>
                        </a:rPr>
                        <a:t>Sürekli</a:t>
                      </a:r>
                    </a:p>
                    <a:p>
                      <a:pPr algn="ctr"/>
                      <a:endParaRPr lang="tr-TR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600" kern="100">
                          <a:effectLst/>
                        </a:rPr>
                        <a:t>Yerel çevre koruman gruplarıyla ortaklaşa düzenlenen etkinliklerin sayısı</a:t>
                      </a: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extLst>
                  <a:ext uri="{0D108BD9-81ED-4DB2-BD59-A6C34878D82A}">
                    <a16:rowId xmlns:a16="http://schemas.microsoft.com/office/drawing/2014/main" val="3547070975"/>
                  </a:ext>
                </a:extLst>
              </a:tr>
              <a:tr h="3190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/>
                      <a:endParaRPr lang="tr-TR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910" marR="76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10" marR="76910" marT="0" marB="0"/>
                </a:tc>
                <a:extLst>
                  <a:ext uri="{0D108BD9-81ED-4DB2-BD59-A6C34878D82A}">
                    <a16:rowId xmlns:a16="http://schemas.microsoft.com/office/drawing/2014/main" val="80199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01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EF09FE9-3B64-B3B5-D24A-73BE4905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68" y="257053"/>
            <a:ext cx="621224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Ulaşılmak İstenen</a:t>
            </a:r>
            <a:br>
              <a:rPr lang="tr-T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44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İçerik Yer Tutucusu 2">
            <a:extLst>
              <a:ext uri="{FF2B5EF4-FFF2-40B4-BE49-F238E27FC236}">
                <a16:creationId xmlns:a16="http://schemas.microsoft.com/office/drawing/2014/main" id="{87E96723-4FCF-BAA9-FF0E-1B78FCE1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6" y="1283524"/>
            <a:ext cx="9837676" cy="5117276"/>
          </a:xfrm>
        </p:spPr>
        <p:txBody>
          <a:bodyPr>
            <a:noAutofit/>
          </a:bodyPr>
          <a:lstStyle/>
          <a:p>
            <a:r>
              <a:rPr lang="tr-TR" sz="1600" b="1" dirty="0">
                <a:latin typeface="Arial Narrow" panose="020B0606020202030204" pitchFamily="34" charset="0"/>
              </a:rPr>
              <a:t>Biyoçeşitlilik Eylem Planını uygulamada ki amacımız şunlardır: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Yerel bitki ve hayvan türlerini korumak ve teşvik etmek: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Yerel hayvan türleri için habitat ve besin kaynaklarını korumak.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Su kaynaklarını korumak ve sürdürülebilir şekilde kullanmak: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Su kullanımını azaltmak.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Su kaynaklarını kirlilikten korumak.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Atık ve kirliliği azaltmak: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Geri dönüşüm ve </a:t>
            </a:r>
            <a:r>
              <a:rPr lang="tr-TR" sz="1600" b="1" dirty="0" err="1">
                <a:latin typeface="Arial Narrow" panose="020B0606020202030204" pitchFamily="34" charset="0"/>
              </a:rPr>
              <a:t>kompostlanabilir</a:t>
            </a:r>
            <a:r>
              <a:rPr lang="tr-TR" sz="1600" b="1" dirty="0">
                <a:latin typeface="Arial Narrow" panose="020B0606020202030204" pitchFamily="34" charset="0"/>
              </a:rPr>
              <a:t> atık sistemlerini kullanarak atık miktarını azaltmak.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Kirliliği önlemek için proaktif önlemler almak.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Çevre bilincini ve eğitimini teşvik etmek: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Otel misafirlerine ve personeline biyoçeşitlilik ve sürdürülebilirlik hakkında bilgi vermek. Yerel çevre koruma grupları ile iş birliği yapmak</a:t>
            </a:r>
          </a:p>
          <a:p>
            <a:r>
              <a:rPr lang="tr-TR" sz="1600" b="1" dirty="0">
                <a:latin typeface="Arial Narrow" panose="020B0606020202030204" pitchFamily="34" charset="0"/>
              </a:rPr>
              <a:t>Yerel çevre koruma grupları ile iş birliği yapmak.</a:t>
            </a:r>
          </a:p>
        </p:txBody>
      </p:sp>
      <p:pic>
        <p:nvPicPr>
          <p:cNvPr id="57" name="Graphic 56" descr="Megafon">
            <a:extLst>
              <a:ext uri="{FF2B5EF4-FFF2-40B4-BE49-F238E27FC236}">
                <a16:creationId xmlns:a16="http://schemas.microsoft.com/office/drawing/2014/main" id="{2A535CC3-6061-7AF5-7E85-93BB22A31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3716" y="714253"/>
            <a:ext cx="1494632" cy="14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EAA9A9-1A0B-866B-D68A-C79FC182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tr-TR" sz="4400"/>
              <a:t>Ulaşılmak istenen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8718E3-E98B-2EC5-9004-23AC3185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38" y="2319333"/>
            <a:ext cx="5912699" cy="3931920"/>
          </a:xfrm>
        </p:spPr>
        <p:txBody>
          <a:bodyPr>
            <a:normAutofit/>
          </a:bodyPr>
          <a:lstStyle/>
          <a:p>
            <a:r>
              <a:rPr lang="tr-TR" sz="1500" b="1" i="0" dirty="0">
                <a:effectLst/>
                <a:latin typeface="Google Sans"/>
              </a:rPr>
              <a:t>Biyoçeşitlilik Eylem Planının etkin olarak uygulanmasıyla:</a:t>
            </a:r>
            <a:endParaRPr lang="tr-TR" sz="1500" b="0" i="0" dirty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500" dirty="0">
                <a:latin typeface="Google Sans"/>
              </a:rPr>
              <a:t>B</a:t>
            </a:r>
            <a:r>
              <a:rPr lang="tr-TR" sz="1500" b="0" i="0" dirty="0">
                <a:effectLst/>
                <a:latin typeface="Google Sans"/>
              </a:rPr>
              <a:t>iyoçeşitlilik üzerindeki olumsuz etkisini azaltacak ve çevreye daha duyarlı bir şekilde faaliyet gösterecektir.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500" b="0" i="0" dirty="0">
                <a:effectLst/>
                <a:latin typeface="Google Sans"/>
              </a:rPr>
              <a:t>Otel misafirleri ve personeli biyoçeşitlilik ve sürdürülebilirlik hakkında bilgi edinecek ve çevreye daha duyarlı bir yaşam tarzı benimsemeye teşvik edilecektir.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500" b="0" i="0" dirty="0">
                <a:effectLst/>
                <a:latin typeface="Google Sans"/>
              </a:rPr>
              <a:t>İşletmemiz, yerel çevreye katkıda bulunacak ve bölgedeki biyoçeşitliliği korumaya yardımcı olacaktır.</a:t>
            </a:r>
          </a:p>
          <a:p>
            <a:r>
              <a:rPr lang="tr-TR" sz="1500" b="1" i="0" dirty="0">
                <a:effectLst/>
                <a:latin typeface="Google Sans"/>
              </a:rPr>
              <a:t>Biyoçeşitlilik Eylem Planı'nın başarısı, otelin tüm çalışanlarının ve misafirlerinin katılımına bağlıdır.</a:t>
            </a:r>
            <a:r>
              <a:rPr lang="tr-TR" sz="1500" b="0" i="0" dirty="0">
                <a:effectLst/>
                <a:latin typeface="Google Sans"/>
              </a:rPr>
              <a:t> Otel yönetimi, planın uygulanmasını ve izlenmesini sağlayarak planın başarıya ulaşmasını sağlamalıdır.</a:t>
            </a:r>
          </a:p>
          <a:p>
            <a:endParaRPr lang="tr-TR" sz="1500" dirty="0"/>
          </a:p>
        </p:txBody>
      </p:sp>
      <p:pic>
        <p:nvPicPr>
          <p:cNvPr id="4" name="Graphic 56" descr="Megafon">
            <a:extLst>
              <a:ext uri="{FF2B5EF4-FFF2-40B4-BE49-F238E27FC236}">
                <a16:creationId xmlns:a16="http://schemas.microsoft.com/office/drawing/2014/main" id="{D0DFDEEC-ACB9-DA1D-7081-6420FF10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1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68578A-E68C-8C1F-C1A3-007198BA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tr-TR" b="1" kern="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Ulaşılmak İstenen</a:t>
            </a:r>
            <a:br>
              <a:rPr lang="tr-TR" kern="1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>
              <a:solidFill>
                <a:srgbClr val="FFFFFF"/>
              </a:solidFill>
            </a:endParaRPr>
          </a:p>
        </p:txBody>
      </p:sp>
      <p:graphicFrame>
        <p:nvGraphicFramePr>
          <p:cNvPr id="25" name="İçerik Yer Tutucusu 2">
            <a:extLst>
              <a:ext uri="{FF2B5EF4-FFF2-40B4-BE49-F238E27FC236}">
                <a16:creationId xmlns:a16="http://schemas.microsoft.com/office/drawing/2014/main" id="{D9BE457D-1DDA-4CCD-7DF6-D1C628C93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54643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444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ntegral">
  <a:themeElements>
    <a:clrScheme name="İ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İ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İ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447</Words>
  <Application>Microsoft Office PowerPoint</Application>
  <PresentationFormat>Geniş ekran</PresentationFormat>
  <Paragraphs>75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6" baseType="lpstr">
      <vt:lpstr>Aptos</vt:lpstr>
      <vt:lpstr>Arial</vt:lpstr>
      <vt:lpstr>Arial Narrow</vt:lpstr>
      <vt:lpstr>Calibri</vt:lpstr>
      <vt:lpstr>Google Sans</vt:lpstr>
      <vt:lpstr>Tw Cen MT</vt:lpstr>
      <vt:lpstr>Tw Cen MT Condensed</vt:lpstr>
      <vt:lpstr>Wingdings 3</vt:lpstr>
      <vt:lpstr>İntegral</vt:lpstr>
      <vt:lpstr>PowerPoint Sunusu</vt:lpstr>
      <vt:lpstr>BİYOÇEŞİTLİLİK EYLEM PLANI</vt:lpstr>
      <vt:lpstr>BİYOÇEŞİTLİLİK EYLEM PLANI</vt:lpstr>
      <vt:lpstr>BİYOÇEŞİTLİLİK EYLEM PLANI</vt:lpstr>
      <vt:lpstr>Ulaşılmak İstenen </vt:lpstr>
      <vt:lpstr>Ulaşılmak istenen</vt:lpstr>
      <vt:lpstr>Ulaşılmak İstenen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BİYOÇEŞİTLİLİK EYLEM PLANI</dc:title>
  <dc:creator>ŞEFİK KAAN GÜLNAR</dc:creator>
  <cp:lastModifiedBy>SEYİR VİLLAGE HOTEL HOTEL</cp:lastModifiedBy>
  <cp:revision>59</cp:revision>
  <dcterms:created xsi:type="dcterms:W3CDTF">2023-11-12T00:31:03Z</dcterms:created>
  <dcterms:modified xsi:type="dcterms:W3CDTF">2026-01-06T13:04:49Z</dcterms:modified>
</cp:coreProperties>
</file>